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2" r:id="rId10"/>
    <p:sldId id="265" r:id="rId11"/>
    <p:sldId id="266" r:id="rId12"/>
    <p:sldId id="268" r:id="rId13"/>
    <p:sldId id="267" r:id="rId14"/>
    <p:sldId id="269" r:id="rId15"/>
    <p:sldId id="270" r:id="rId16"/>
    <p:sldId id="271" r:id="rId17"/>
    <p:sldId id="273" r:id="rId18"/>
    <p:sldId id="272" r:id="rId19"/>
    <p:sldId id="274" r:id="rId20"/>
    <p:sldId id="275"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FC33B250-C1B0-464F-A894-70532F8E997D}"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2553262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33B250-C1B0-464F-A894-70532F8E997D}"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2995908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33B250-C1B0-464F-A894-70532F8E997D}"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312102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33B250-C1B0-464F-A894-70532F8E997D}"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95441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33B250-C1B0-464F-A894-70532F8E997D}" type="datetimeFigureOut">
              <a:rPr lang="en-GB" smtClean="0"/>
              <a:t>09/07/2018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79112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C33B250-C1B0-464F-A894-70532F8E997D}" type="datetimeFigureOut">
              <a:rPr lang="en-GB" smtClean="0"/>
              <a:t>09/07/2018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3765097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C33B250-C1B0-464F-A894-70532F8E997D}" type="datetimeFigureOut">
              <a:rPr lang="en-GB" smtClean="0"/>
              <a:t>09/07/2018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376372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C33B250-C1B0-464F-A894-70532F8E997D}" type="datetimeFigureOut">
              <a:rPr lang="en-GB" smtClean="0"/>
              <a:t>09/07/2018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357815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3B250-C1B0-464F-A894-70532F8E997D}" type="datetimeFigureOut">
              <a:rPr lang="en-GB" smtClean="0"/>
              <a:t>09/07/2018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186113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33B250-C1B0-464F-A894-70532F8E997D}" type="datetimeFigureOut">
              <a:rPr lang="en-GB" smtClean="0"/>
              <a:t>09/07/2018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2310701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33B250-C1B0-464F-A894-70532F8E997D}" type="datetimeFigureOut">
              <a:rPr lang="en-GB" smtClean="0"/>
              <a:t>09/07/2018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D186CC4-7D3D-4536-AAA7-725DD4EDE973}" type="slidenum">
              <a:rPr lang="en-GB" smtClean="0"/>
              <a:t>‹#›</a:t>
            </a:fld>
            <a:endParaRPr lang="en-GB"/>
          </a:p>
        </p:txBody>
      </p:sp>
    </p:spTree>
    <p:extLst>
      <p:ext uri="{BB962C8B-B14F-4D97-AF65-F5344CB8AC3E}">
        <p14:creationId xmlns:p14="http://schemas.microsoft.com/office/powerpoint/2010/main" val="2392920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3B250-C1B0-464F-A894-70532F8E997D}" type="datetimeFigureOut">
              <a:rPr lang="en-GB" smtClean="0"/>
              <a:t>09/07/2018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86CC4-7D3D-4536-AAA7-725DD4EDE973}" type="slidenum">
              <a:rPr lang="en-GB" smtClean="0"/>
              <a:t>‹#›</a:t>
            </a:fld>
            <a:endParaRPr lang="en-GB"/>
          </a:p>
        </p:txBody>
      </p:sp>
    </p:spTree>
    <p:extLst>
      <p:ext uri="{BB962C8B-B14F-4D97-AF65-F5344CB8AC3E}">
        <p14:creationId xmlns:p14="http://schemas.microsoft.com/office/powerpoint/2010/main" val="1388751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conomics.mit.edu/files/1211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sciencedirect.com/science/article/pii/S030438780500002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ourworldindata.org/health-meta" TargetMode="External"/><Relationship Id="rId3" Type="http://schemas.openxmlformats.org/officeDocument/2006/relationships/hyperlink" Target="https://ourworldindata.org/child-mortality" TargetMode="External"/><Relationship Id="rId7" Type="http://schemas.openxmlformats.org/officeDocument/2006/relationships/hyperlink" Target="https://ourworldindata.org/malaria" TargetMode="External"/><Relationship Id="rId2" Type="http://schemas.openxmlformats.org/officeDocument/2006/relationships/hyperlink" Target="https://ourworldindata.org/life-expectancy" TargetMode="External"/><Relationship Id="rId1" Type="http://schemas.openxmlformats.org/officeDocument/2006/relationships/slideLayout" Target="../slideLayouts/slideLayout2.xml"/><Relationship Id="rId6" Type="http://schemas.openxmlformats.org/officeDocument/2006/relationships/hyperlink" Target="https://ourworldindata.org/burden-of-disease" TargetMode="External"/><Relationship Id="rId5" Type="http://schemas.openxmlformats.org/officeDocument/2006/relationships/hyperlink" Target="https://ourworldindata.org/causes-of-death" TargetMode="External"/><Relationship Id="rId4" Type="http://schemas.openxmlformats.org/officeDocument/2006/relationships/hyperlink" Target="https://ourworldindata.org/maternal-mortality" TargetMode="External"/><Relationship Id="rId9" Type="http://schemas.openxmlformats.org/officeDocument/2006/relationships/hyperlink" Target="https://ourworldindata.org/extreme-povert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twitter.com/eortizospina" TargetMode="External"/><Relationship Id="rId2" Type="http://schemas.openxmlformats.org/officeDocument/2006/relationships/hyperlink" Target="https://ourworldindata.org/abou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6" name="Picture 5"/>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24543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71141" y="1500996"/>
            <a:ext cx="3538266" cy="4485736"/>
          </a:xfrm>
        </p:spPr>
        <p:txBody>
          <a:bodyPr>
            <a:normAutofit lnSpcReduction="10000"/>
          </a:bodyPr>
          <a:lstStyle/>
          <a:p>
            <a:pPr marL="0" indent="0" fontAlgn="base">
              <a:buNone/>
            </a:pPr>
            <a:r>
              <a:rPr lang="en-GB" sz="1800" dirty="0"/>
              <a:t>And it's not just about child mortality. Maternal mortality has also declined across the world.</a:t>
            </a:r>
            <a:r>
              <a:rPr lang="en-GB" sz="1800" dirty="0" smtClean="0"/>
              <a:t/>
            </a:r>
            <a:br>
              <a:rPr lang="en-GB" sz="1800" dirty="0" smtClean="0"/>
            </a:br>
            <a:r>
              <a:rPr lang="en-GB" sz="1800" dirty="0" smtClean="0"/>
              <a:t/>
            </a:r>
            <a:br>
              <a:rPr lang="en-GB" sz="1800" dirty="0" smtClean="0"/>
            </a:br>
            <a:r>
              <a:rPr lang="en-GB" sz="1800" dirty="0"/>
              <a:t>This chart shows the rates of maternal mortality across countries, in the years 1990 (vertical axis) and 2015 (horizontal axis). Countries above the diagonal line have seen improvements. </a:t>
            </a:r>
            <a:r>
              <a:rPr lang="en-GB" sz="1800" dirty="0" smtClean="0"/>
              <a:t/>
            </a:r>
            <a:br>
              <a:rPr lang="en-GB" sz="1800" dirty="0" smtClean="0"/>
            </a:br>
            <a:r>
              <a:rPr lang="en-GB" sz="1800" dirty="0" smtClean="0"/>
              <a:t/>
            </a:r>
            <a:br>
              <a:rPr lang="en-GB" sz="1800" dirty="0" smtClean="0"/>
            </a:br>
            <a:r>
              <a:rPr lang="en-GB" sz="1800" i="1" dirty="0"/>
              <a:t>(Note: In </a:t>
            </a:r>
            <a:r>
              <a:rPr lang="en-GB" sz="1800" i="1" dirty="0" smtClean="0"/>
              <a:t>the </a:t>
            </a:r>
            <a:r>
              <a:rPr lang="en-GB" sz="1800" i="1" dirty="0"/>
              <a:t>interactive </a:t>
            </a:r>
            <a:r>
              <a:rPr lang="en-GB" sz="1800" i="1" dirty="0" smtClean="0"/>
              <a:t>version of this scatter </a:t>
            </a:r>
            <a:r>
              <a:rPr lang="en-GB" sz="1800" i="1" dirty="0"/>
              <a:t>plot you can click on the continent labels on the right to highlight specific regions. And you can use the option "Search", at the bottom, to highlight specific countries.</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09" y="422694"/>
            <a:ext cx="8375531" cy="5912140"/>
          </a:xfrm>
          <a:prstGeom prst="rect">
            <a:avLst/>
          </a:prstGeom>
        </p:spPr>
      </p:pic>
    </p:spTree>
    <p:extLst>
      <p:ext uri="{BB962C8B-B14F-4D97-AF65-F5344CB8AC3E}">
        <p14:creationId xmlns:p14="http://schemas.microsoft.com/office/powerpoint/2010/main" val="2542385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26415" y="1976844"/>
            <a:ext cx="3262228" cy="3019245"/>
          </a:xfrm>
        </p:spPr>
        <p:txBody>
          <a:bodyPr>
            <a:noAutofit/>
          </a:bodyPr>
          <a:lstStyle/>
          <a:p>
            <a:pPr marL="0" indent="0" fontAlgn="base">
              <a:buNone/>
            </a:pPr>
            <a:r>
              <a:rPr lang="en-GB" sz="1800" dirty="0"/>
              <a:t>In the long run, the improvements in life expectancy have been large and global. In every country in the world people enjoy a higher life expectancy today than a century ago. </a:t>
            </a:r>
            <a:r>
              <a:rPr lang="en-GB" sz="1800" dirty="0" smtClean="0"/>
              <a:t/>
            </a:r>
            <a:br>
              <a:rPr lang="en-GB" sz="1800" dirty="0" smtClean="0"/>
            </a:br>
            <a:r>
              <a:rPr lang="en-GB" sz="1800" dirty="0" smtClean="0"/>
              <a:t/>
            </a:r>
            <a:br>
              <a:rPr lang="en-GB" sz="1800" dirty="0" smtClean="0"/>
            </a:br>
            <a:r>
              <a:rPr lang="en-GB" sz="1800" i="1" dirty="0"/>
              <a:t>(Note: In this chart the x-axis shows the cumulative share of the world population. The countries are ordered along the x-axis ascending by the life expectancy of the population.</a:t>
            </a:r>
            <a:endParaRPr lang="en-GB"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85" y="492675"/>
            <a:ext cx="8397730" cy="5987582"/>
          </a:xfrm>
          <a:prstGeom prst="rect">
            <a:avLst/>
          </a:prstGeom>
        </p:spPr>
      </p:pic>
    </p:spTree>
    <p:extLst>
      <p:ext uri="{BB962C8B-B14F-4D97-AF65-F5344CB8AC3E}">
        <p14:creationId xmlns:p14="http://schemas.microsoft.com/office/powerpoint/2010/main" val="3636202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Today, a large share of deaths in low-income countries can be prevented</a:t>
            </a:r>
            <a:endParaRPr lang="en-GB" sz="2100" dirty="0"/>
          </a:p>
        </p:txBody>
      </p:sp>
    </p:spTree>
    <p:extLst>
      <p:ext uri="{BB962C8B-B14F-4D97-AF65-F5344CB8AC3E}">
        <p14:creationId xmlns:p14="http://schemas.microsoft.com/office/powerpoint/2010/main" val="3823529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88392" y="1976844"/>
            <a:ext cx="3400250" cy="3509556"/>
          </a:xfrm>
        </p:spPr>
        <p:txBody>
          <a:bodyPr>
            <a:normAutofit lnSpcReduction="10000"/>
          </a:bodyPr>
          <a:lstStyle/>
          <a:p>
            <a:pPr marL="0" indent="0" fontAlgn="base">
              <a:buNone/>
            </a:pPr>
            <a:r>
              <a:rPr lang="en-GB" sz="1800" dirty="0"/>
              <a:t>HIV/AIDS, Malaria, diarrheal diseases and conditions related to diet (malnutrition, nutritional </a:t>
            </a:r>
            <a:r>
              <a:rPr lang="en-GB" sz="1800" dirty="0" smtClean="0"/>
              <a:t>deficiencies</a:t>
            </a:r>
            <a:r>
              <a:rPr lang="en-GB" sz="1800" dirty="0"/>
              <a:t>, etc.) are all relatively easy to prevent (and in some cases also treat). These conditions all rank high among the leading causes of death in low-income countries. </a:t>
            </a:r>
            <a:r>
              <a:rPr lang="en-GB" sz="1800" dirty="0" smtClean="0"/>
              <a:t/>
            </a:r>
            <a:br>
              <a:rPr lang="en-GB" sz="1800" dirty="0" smtClean="0"/>
            </a:br>
            <a:r>
              <a:rPr lang="en-GB" sz="1800" dirty="0" smtClean="0"/>
              <a:t/>
            </a:r>
            <a:br>
              <a:rPr lang="en-GB" sz="1800" dirty="0" smtClean="0"/>
            </a:br>
            <a:r>
              <a:rPr lang="en-GB" sz="1800" i="1" dirty="0"/>
              <a:t>(Note: In </a:t>
            </a:r>
            <a:r>
              <a:rPr lang="en-GB" sz="1800" i="1" dirty="0" smtClean="0"/>
              <a:t>the interactive version of this </a:t>
            </a:r>
            <a:r>
              <a:rPr lang="en-GB" sz="1800" i="1" dirty="0"/>
              <a:t>chart you can use the option "Change country" to plot the same variables for any country or region.)</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688" y="508959"/>
            <a:ext cx="8126802" cy="5736566"/>
          </a:xfrm>
          <a:prstGeom prst="rect">
            <a:avLst/>
          </a:prstGeom>
        </p:spPr>
      </p:pic>
    </p:spTree>
    <p:extLst>
      <p:ext uri="{BB962C8B-B14F-4D97-AF65-F5344CB8AC3E}">
        <p14:creationId xmlns:p14="http://schemas.microsoft.com/office/powerpoint/2010/main" val="2227793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2512" y="1787063"/>
            <a:ext cx="3400251" cy="3690711"/>
          </a:xfrm>
        </p:spPr>
        <p:txBody>
          <a:bodyPr>
            <a:normAutofit/>
          </a:bodyPr>
          <a:lstStyle/>
          <a:p>
            <a:pPr marL="0" indent="0" fontAlgn="base">
              <a:buNone/>
            </a:pPr>
            <a:r>
              <a:rPr lang="en-GB" sz="1800" dirty="0" smtClean="0"/>
              <a:t/>
            </a:r>
            <a:br>
              <a:rPr lang="en-GB" sz="1800" dirty="0" smtClean="0"/>
            </a:br>
            <a:r>
              <a:rPr lang="en-GB" sz="1800" dirty="0"/>
              <a:t>Three cheap “miracle drugs” could already save thousands of children: chlorine for purifying water; and salt and sugar, the key ingredients of rehydration solutions. </a:t>
            </a:r>
            <a:r>
              <a:rPr lang="en-GB" sz="1800" dirty="0" smtClean="0"/>
              <a:t/>
            </a:r>
            <a:br>
              <a:rPr lang="en-GB" sz="1800" dirty="0" smtClean="0"/>
            </a:br>
            <a:r>
              <a:rPr lang="en-GB" sz="1800" dirty="0" smtClean="0"/>
              <a:t/>
            </a:r>
            <a:br>
              <a:rPr lang="en-GB" sz="1800" dirty="0" smtClean="0"/>
            </a:br>
            <a:r>
              <a:rPr lang="en-GB" sz="1800" dirty="0"/>
              <a:t>Lack of access to clean water affects health even when it doesn't kill you: repeated bouts of </a:t>
            </a:r>
            <a:r>
              <a:rPr lang="en-GB" sz="1800" dirty="0" err="1" smtClean="0"/>
              <a:t>diarrhea</a:t>
            </a:r>
            <a:r>
              <a:rPr lang="en-GB" sz="1800" dirty="0" smtClean="0"/>
              <a:t> </a:t>
            </a:r>
            <a:r>
              <a:rPr lang="en-GB" sz="1800" dirty="0"/>
              <a:t>during childhood permanently impair both physical and cognitive development.</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735" y="526211"/>
            <a:ext cx="8212347" cy="5796951"/>
          </a:xfrm>
          <a:prstGeom prst="rect">
            <a:avLst/>
          </a:prstGeom>
        </p:spPr>
      </p:pic>
    </p:spTree>
    <p:extLst>
      <p:ext uri="{BB962C8B-B14F-4D97-AF65-F5344CB8AC3E}">
        <p14:creationId xmlns:p14="http://schemas.microsoft.com/office/powerpoint/2010/main" val="3268685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It’s not that people in extreme poverty don’t care about their health</a:t>
            </a:r>
            <a:endParaRPr lang="en-GB" sz="2100" dirty="0"/>
          </a:p>
        </p:txBody>
      </p:sp>
    </p:spTree>
    <p:extLst>
      <p:ext uri="{BB962C8B-B14F-4D97-AF65-F5344CB8AC3E}">
        <p14:creationId xmlns:p14="http://schemas.microsoft.com/office/powerpoint/2010/main" val="24620207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118" y="1976844"/>
            <a:ext cx="3485072" cy="3526809"/>
          </a:xfrm>
        </p:spPr>
        <p:txBody>
          <a:bodyPr>
            <a:normAutofit lnSpcReduction="10000"/>
          </a:bodyPr>
          <a:lstStyle/>
          <a:p>
            <a:pPr marL="0" indent="0" fontAlgn="base">
              <a:buNone/>
            </a:pPr>
            <a:r>
              <a:rPr lang="en-GB" sz="1800" dirty="0"/>
              <a:t>A large fraction of health care services in poor countries are purchased directly by households with 'out-of-pocket' resources. </a:t>
            </a:r>
            <a:r>
              <a:rPr lang="en-GB" sz="1800" dirty="0" smtClean="0"/>
              <a:t/>
            </a:r>
            <a:br>
              <a:rPr lang="en-GB" sz="1800" dirty="0" smtClean="0"/>
            </a:br>
            <a:r>
              <a:rPr lang="en-GB" sz="1800" dirty="0" smtClean="0"/>
              <a:t/>
            </a:r>
            <a:br>
              <a:rPr lang="en-GB" sz="1800" dirty="0" smtClean="0"/>
            </a:br>
            <a:r>
              <a:rPr lang="en-GB" sz="1800" dirty="0"/>
              <a:t>And in many countries demand for informal health care services is very large. In countries such as Nigeria, India, Bangladesh, and Thailand, health care providers without formal medical training account for </a:t>
            </a:r>
            <a:r>
              <a:rPr lang="en-GB" sz="1800" dirty="0">
                <a:hlinkClick r:id="rId2"/>
              </a:rPr>
              <a:t>between one-third and three-quarters of primary care visits.</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0" y="560717"/>
            <a:ext cx="8163465" cy="5762445"/>
          </a:xfrm>
          <a:prstGeom prst="rect">
            <a:avLst/>
          </a:prstGeom>
        </p:spPr>
      </p:pic>
    </p:spTree>
    <p:extLst>
      <p:ext uri="{BB962C8B-B14F-4D97-AF65-F5344CB8AC3E}">
        <p14:creationId xmlns:p14="http://schemas.microsoft.com/office/powerpoint/2010/main" val="3745924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There is a tendency to prefer treatment over prevention – and available treatment is often not great</a:t>
            </a:r>
            <a:endParaRPr lang="en-GB" sz="2100" dirty="0"/>
          </a:p>
        </p:txBody>
      </p:sp>
    </p:spTree>
    <p:extLst>
      <p:ext uri="{BB962C8B-B14F-4D97-AF65-F5344CB8AC3E}">
        <p14:creationId xmlns:p14="http://schemas.microsoft.com/office/powerpoint/2010/main" val="1134469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71139" y="2727343"/>
            <a:ext cx="3434757" cy="3019245"/>
          </a:xfrm>
        </p:spPr>
        <p:txBody>
          <a:bodyPr>
            <a:normAutofit/>
          </a:bodyPr>
          <a:lstStyle/>
          <a:p>
            <a:pPr marL="0" indent="0" fontAlgn="base">
              <a:buNone/>
            </a:pPr>
            <a:r>
              <a:rPr lang="en-GB" sz="1800" dirty="0"/>
              <a:t>Demand for preventive health care products is very sensitive to prices, even at very low baseline prices</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1" y="733244"/>
            <a:ext cx="8168774" cy="5253487"/>
          </a:xfrm>
          <a:prstGeom prst="rect">
            <a:avLst/>
          </a:prstGeom>
        </p:spPr>
      </p:pic>
    </p:spTree>
    <p:extLst>
      <p:ext uri="{BB962C8B-B14F-4D97-AF65-F5344CB8AC3E}">
        <p14:creationId xmlns:p14="http://schemas.microsoft.com/office/powerpoint/2010/main" val="192254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40150" y="2615199"/>
            <a:ext cx="3391625" cy="3019245"/>
          </a:xfrm>
        </p:spPr>
        <p:txBody>
          <a:bodyPr>
            <a:normAutofit/>
          </a:bodyPr>
          <a:lstStyle/>
          <a:p>
            <a:pPr marL="0" indent="0" fontAlgn="base">
              <a:buNone/>
            </a:pPr>
            <a:r>
              <a:rPr lang="en-GB" sz="1800" dirty="0"/>
              <a:t>In low-income countries doctors and health providers in primary health </a:t>
            </a:r>
            <a:r>
              <a:rPr lang="en-GB" sz="1800" dirty="0" err="1"/>
              <a:t>centers</a:t>
            </a:r>
            <a:r>
              <a:rPr lang="en-GB" sz="1800" dirty="0"/>
              <a:t> are often absent from their job.</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55" y="603850"/>
            <a:ext cx="8224568" cy="5805577"/>
          </a:xfrm>
          <a:prstGeom prst="rect">
            <a:avLst/>
          </a:prstGeom>
        </p:spPr>
      </p:pic>
    </p:spTree>
    <p:extLst>
      <p:ext uri="{BB962C8B-B14F-4D97-AF65-F5344CB8AC3E}">
        <p14:creationId xmlns:p14="http://schemas.microsoft.com/office/powerpoint/2010/main" val="3484627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b="1" dirty="0" smtClean="0"/>
              <a:t>People in poor countries have much worse health than people in rich countries</a:t>
            </a:r>
            <a:endParaRPr lang="en-GB" b="1" dirty="0" smtClean="0"/>
          </a:p>
          <a:p>
            <a:r>
              <a:rPr lang="en-GB" b="1" dirty="0" smtClean="0"/>
              <a:t> </a:t>
            </a:r>
            <a:r>
              <a:rPr lang="en-GB" dirty="0" smtClean="0">
                <a:solidFill>
                  <a:schemeClr val="bg1">
                    <a:lumMod val="85000"/>
                  </a:schemeClr>
                </a:solidFill>
              </a:rPr>
              <a:t>Progress in poor countries is within our reach</a:t>
            </a:r>
            <a:endParaRPr lang="en-GB" dirty="0" smtClean="0">
              <a:solidFill>
                <a:schemeClr val="bg1">
                  <a:lumMod val="85000"/>
                </a:schemeClr>
              </a:solidFill>
            </a:endParaRPr>
          </a:p>
          <a:p>
            <a:r>
              <a:rPr lang="en-GB" dirty="0" smtClean="0"/>
              <a:t> </a:t>
            </a:r>
            <a:r>
              <a:rPr lang="en-GB" dirty="0" smtClean="0">
                <a:solidFill>
                  <a:schemeClr val="bg1">
                    <a:lumMod val="85000"/>
                  </a:schemeClr>
                </a:solidFill>
              </a:rPr>
              <a:t>What does this mean in terms of policy?</a:t>
            </a:r>
            <a:endParaRPr lang="en-GB" dirty="0" smtClean="0">
              <a:solidFill>
                <a:schemeClr val="bg1">
                  <a:lumMod val="85000"/>
                </a:schemeClr>
              </a:solidFill>
            </a:endParaRPr>
          </a:p>
        </p:txBody>
      </p:sp>
    </p:spTree>
    <p:extLst>
      <p:ext uri="{BB962C8B-B14F-4D97-AF65-F5344CB8AC3E}">
        <p14:creationId xmlns:p14="http://schemas.microsoft.com/office/powerpoint/2010/main" val="9912947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2512" y="1561381"/>
            <a:ext cx="3469263" cy="4261449"/>
          </a:xfrm>
        </p:spPr>
        <p:txBody>
          <a:bodyPr>
            <a:normAutofit lnSpcReduction="10000"/>
          </a:bodyPr>
          <a:lstStyle/>
          <a:p>
            <a:pPr marL="0" indent="0" fontAlgn="base">
              <a:buNone/>
            </a:pPr>
            <a:r>
              <a:rPr lang="en-GB" sz="1800" dirty="0"/>
              <a:t>They also often spend little time with patients.</a:t>
            </a:r>
            <a:r>
              <a:rPr lang="en-GB" sz="1800" dirty="0" smtClean="0"/>
              <a:t/>
            </a:r>
            <a:br>
              <a:rPr lang="en-GB" sz="1800" dirty="0" smtClean="0"/>
            </a:br>
            <a:r>
              <a:rPr lang="en-GB" sz="1800" dirty="0" smtClean="0"/>
              <a:t/>
            </a:r>
            <a:br>
              <a:rPr lang="en-GB" sz="1800" dirty="0" smtClean="0"/>
            </a:br>
            <a:r>
              <a:rPr lang="en-GB" sz="1800" dirty="0"/>
              <a:t>And in many cases they are not qualified to do their job. In a test of medical competence for doctors in urban Delhi, a study found that in the majority of cases, formal and informal doctors would recommend a course of action that, based on the assessment of an external expert panel, was more likely to do harm than good. The unqualified private doctors were by far the worst, particularly those who worked in poor </a:t>
            </a:r>
            <a:r>
              <a:rPr lang="en-GB" sz="1800" dirty="0" err="1"/>
              <a:t>neighborhoods</a:t>
            </a:r>
            <a:r>
              <a:rPr lang="en-GB" sz="1800" dirty="0"/>
              <a:t> (</a:t>
            </a:r>
            <a:r>
              <a:rPr lang="en-GB" sz="1800" dirty="0">
                <a:hlinkClick r:id="rId2"/>
              </a:rPr>
              <a:t>Das and Hammer 2005)</a:t>
            </a:r>
            <a:r>
              <a:rPr lang="en-GB" sz="1800" dirty="0"/>
              <a:t>.</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96" y="577717"/>
            <a:ext cx="8114939" cy="5728192"/>
          </a:xfrm>
          <a:prstGeom prst="rect">
            <a:avLst/>
          </a:prstGeom>
        </p:spPr>
      </p:pic>
    </p:spTree>
    <p:extLst>
      <p:ext uri="{BB962C8B-B14F-4D97-AF65-F5344CB8AC3E}">
        <p14:creationId xmlns:p14="http://schemas.microsoft.com/office/powerpoint/2010/main" val="20062386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Why demand low-quality treatment and at the same time show indifference toward preventative services?</a:t>
            </a:r>
            <a:endParaRPr lang="en-GB" sz="2100" dirty="0"/>
          </a:p>
        </p:txBody>
      </p:sp>
    </p:spTree>
    <p:extLst>
      <p:ext uri="{BB962C8B-B14F-4D97-AF65-F5344CB8AC3E}">
        <p14:creationId xmlns:p14="http://schemas.microsoft.com/office/powerpoint/2010/main" val="3528119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414732"/>
            <a:ext cx="11266099" cy="3821502"/>
          </a:xfrm>
        </p:spPr>
        <p:txBody>
          <a:bodyPr>
            <a:noAutofit/>
          </a:bodyPr>
          <a:lstStyle/>
          <a:p>
            <a:pPr marL="0" indent="0" algn="ctr" fontAlgn="base">
              <a:buNone/>
            </a:pPr>
            <a:r>
              <a:rPr lang="en-GB" sz="2500" dirty="0" smtClean="0"/>
              <a:t>Behavioural biases</a:t>
            </a:r>
          </a:p>
          <a:p>
            <a:pPr marL="0" indent="0" algn="ctr" fontAlgn="base">
              <a:buNone/>
            </a:pPr>
            <a:r>
              <a:rPr lang="en-GB" sz="2000" dirty="0" smtClean="0"/>
              <a:t>Lack of information, lack of strategies to avoid procrastination, beliefs held for convenience and comfort in the absence </a:t>
            </a:r>
            <a:r>
              <a:rPr lang="en-GB" sz="2000" dirty="0" smtClean="0"/>
              <a:t>of better alternatives</a:t>
            </a:r>
            <a:endParaRPr lang="en-GB" sz="2000" dirty="0" smtClean="0"/>
          </a:p>
          <a:p>
            <a:pPr marL="0" indent="0" algn="ctr" fontAlgn="base">
              <a:buNone/>
            </a:pPr>
            <a:endParaRPr lang="en-GB" sz="2000" dirty="0"/>
          </a:p>
          <a:p>
            <a:pPr marL="0" indent="0" algn="ctr" fontAlgn="base">
              <a:buNone/>
            </a:pPr>
            <a:r>
              <a:rPr lang="en-GB" sz="2000" i="1" dirty="0"/>
              <a:t>"The poor seem to be trapped by the same kinds of problems that afflict the rest of us – lack of information, weak beliefs, and procrastination among them. It is true that we who are not poor are somewhat better educated and informed, but the difference is small because, in the end, we actually know very little, and almost surely less than we imagine. Our real advantage comes from the many things that we take as given. We live in houses where clean water gets piped in—we do not need to remember to add </a:t>
            </a:r>
            <a:r>
              <a:rPr lang="en-GB" sz="2000" i="1" dirty="0" err="1" smtClean="0"/>
              <a:t>Chlorin</a:t>
            </a:r>
            <a:r>
              <a:rPr lang="en-GB" sz="2000" i="1" dirty="0" smtClean="0"/>
              <a:t> </a:t>
            </a:r>
            <a:r>
              <a:rPr lang="en-GB" sz="2000" i="1" dirty="0"/>
              <a:t>to the water supply every morning. The sewage goes away on its own—we do not actually know how."</a:t>
            </a:r>
            <a:endParaRPr lang="en-GB" sz="2000" i="1" dirty="0"/>
          </a:p>
          <a:p>
            <a:pPr marL="0" indent="0" algn="ctr" fontAlgn="base">
              <a:buNone/>
            </a:pPr>
            <a:r>
              <a:rPr lang="en-GB" sz="2000" dirty="0"/>
              <a:t>(Banerjee and </a:t>
            </a:r>
            <a:r>
              <a:rPr lang="en-GB" sz="2000" dirty="0" err="1"/>
              <a:t>Duflo</a:t>
            </a:r>
            <a:r>
              <a:rPr lang="en-GB" sz="2000" dirty="0"/>
              <a:t>, Poor Economics, Page </a:t>
            </a:r>
            <a:r>
              <a:rPr lang="en-GB" sz="2000" dirty="0" smtClean="0"/>
              <a:t>77)</a:t>
            </a:r>
            <a:endParaRPr lang="en-GB" sz="2000" dirty="0"/>
          </a:p>
        </p:txBody>
      </p:sp>
    </p:spTree>
    <p:extLst>
      <p:ext uri="{BB962C8B-B14F-4D97-AF65-F5344CB8AC3E}">
        <p14:creationId xmlns:p14="http://schemas.microsoft.com/office/powerpoint/2010/main" val="14911976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People in poor countries have much worse health than people in rich countries</a:t>
            </a:r>
            <a:endParaRPr lang="en-GB" dirty="0" smtClean="0">
              <a:solidFill>
                <a:schemeClr val="bg1">
                  <a:lumMod val="85000"/>
                </a:schemeClr>
              </a:solidFill>
            </a:endParaRPr>
          </a:p>
          <a:p>
            <a:r>
              <a:rPr lang="en-GB" b="1" dirty="0" smtClean="0"/>
              <a:t> </a:t>
            </a:r>
            <a:r>
              <a:rPr lang="en-GB" dirty="0" smtClean="0">
                <a:solidFill>
                  <a:schemeClr val="bg1">
                    <a:lumMod val="85000"/>
                  </a:schemeClr>
                </a:solidFill>
              </a:rPr>
              <a:t>Progress in poor countries is within our reach</a:t>
            </a:r>
            <a:endParaRPr lang="en-GB" dirty="0" smtClean="0">
              <a:solidFill>
                <a:schemeClr val="bg1">
                  <a:lumMod val="85000"/>
                </a:schemeClr>
              </a:solidFill>
            </a:endParaRPr>
          </a:p>
          <a:p>
            <a:r>
              <a:rPr lang="en-GB" dirty="0" smtClean="0"/>
              <a:t> </a:t>
            </a:r>
            <a:r>
              <a:rPr lang="en-GB" b="1" dirty="0" smtClean="0"/>
              <a:t>What does this mean in terms of policy?</a:t>
            </a:r>
            <a:endParaRPr lang="en-GB" b="1" dirty="0" smtClean="0"/>
          </a:p>
        </p:txBody>
      </p:sp>
    </p:spTree>
    <p:extLst>
      <p:ext uri="{BB962C8B-B14F-4D97-AF65-F5344CB8AC3E}">
        <p14:creationId xmlns:p14="http://schemas.microsoft.com/office/powerpoint/2010/main" val="2078551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414732"/>
            <a:ext cx="11266099" cy="3821502"/>
          </a:xfrm>
        </p:spPr>
        <p:txBody>
          <a:bodyPr>
            <a:noAutofit/>
          </a:bodyPr>
          <a:lstStyle/>
          <a:p>
            <a:pPr marL="0" indent="0" algn="ctr" fontAlgn="base">
              <a:buNone/>
            </a:pPr>
            <a:r>
              <a:rPr lang="en-GB" sz="2500" dirty="0" smtClean="0"/>
              <a:t>There is a case for subsidies, regulation, and ‘nudges’</a:t>
            </a:r>
          </a:p>
          <a:p>
            <a:pPr marL="0" indent="0" algn="ctr" fontAlgn="base">
              <a:buNone/>
            </a:pPr>
            <a:r>
              <a:rPr lang="en-GB" sz="2000" dirty="0" smtClean="0"/>
              <a:t>Small incentives that nudge people to act today, rather than indefinitely postpone, can have large positive effects. Regulation of health providers and subsidies to drastically lower prices can also help substantially.</a:t>
            </a:r>
            <a:endParaRPr lang="en-GB" sz="2000" dirty="0" smtClean="0"/>
          </a:p>
          <a:p>
            <a:pPr marL="0" indent="0" algn="ctr" fontAlgn="base">
              <a:buNone/>
            </a:pPr>
            <a:endParaRPr lang="en-GB" sz="2000" dirty="0"/>
          </a:p>
          <a:p>
            <a:pPr marL="0" indent="0" algn="ctr" fontAlgn="base">
              <a:buNone/>
            </a:pPr>
            <a:r>
              <a:rPr lang="en-GB" sz="2000" i="1" dirty="0"/>
              <a:t>"We should recognize that no one is wise, patient, or knowledgeable enough to be fully responsible for making the right decisions for his or her own health. For the same reason that those who live in rich countries live a life surrounded by invisible nudges, the primary goal of health-care policy in poor countries should be to make it as easy as possible for the poor to obtain preventive care, while at the same time regulating the quality of treatment that people can get</a:t>
            </a:r>
            <a:r>
              <a:rPr lang="en-GB" sz="2000" i="1" dirty="0" smtClean="0"/>
              <a:t>.“</a:t>
            </a:r>
          </a:p>
          <a:p>
            <a:pPr marL="0" indent="0" algn="ctr" fontAlgn="base">
              <a:buNone/>
            </a:pPr>
            <a:r>
              <a:rPr lang="en-GB" sz="2000" dirty="0" smtClean="0"/>
              <a:t>(</a:t>
            </a:r>
            <a:r>
              <a:rPr lang="en-GB" sz="2000" dirty="0"/>
              <a:t>Banerjee and </a:t>
            </a:r>
            <a:r>
              <a:rPr lang="en-GB" sz="2000" dirty="0" err="1"/>
              <a:t>Duflo</a:t>
            </a:r>
            <a:r>
              <a:rPr lang="en-GB" sz="2000" dirty="0"/>
              <a:t>, Poor Economics, Page </a:t>
            </a:r>
            <a:r>
              <a:rPr lang="en-GB" sz="2000" dirty="0" smtClean="0"/>
              <a:t>78)</a:t>
            </a:r>
            <a:endParaRPr lang="en-GB" sz="2000" dirty="0"/>
          </a:p>
        </p:txBody>
      </p:sp>
    </p:spTree>
    <p:extLst>
      <p:ext uri="{BB962C8B-B14F-4D97-AF65-F5344CB8AC3E}">
        <p14:creationId xmlns:p14="http://schemas.microsoft.com/office/powerpoint/2010/main" val="28566813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0783" y="1682152"/>
            <a:ext cx="6236900" cy="3648974"/>
          </a:xfrm>
        </p:spPr>
        <p:txBody>
          <a:bodyPr>
            <a:noAutofit/>
          </a:bodyPr>
          <a:lstStyle/>
          <a:p>
            <a:pPr fontAlgn="base"/>
            <a:r>
              <a:rPr lang="en-GB" sz="2000" dirty="0"/>
              <a:t>Further Resources from Our World in Data</a:t>
            </a:r>
          </a:p>
          <a:p>
            <a:pPr fontAlgn="base"/>
            <a:r>
              <a:rPr lang="en-GB" sz="2000" dirty="0"/>
              <a:t>Blog posts and data entries on this topic:</a:t>
            </a:r>
            <a:br>
              <a:rPr lang="en-GB" sz="2000" dirty="0"/>
            </a:br>
            <a:r>
              <a:rPr lang="en-GB" sz="2000" dirty="0">
                <a:hlinkClick r:id="rId2"/>
              </a:rPr>
              <a:t>– ourworldindata.org/life-expectancy</a:t>
            </a:r>
            <a:r>
              <a:rPr lang="en-GB" sz="2000" dirty="0"/>
              <a:t/>
            </a:r>
            <a:br>
              <a:rPr lang="en-GB" sz="2000" dirty="0"/>
            </a:br>
            <a:r>
              <a:rPr lang="en-GB" sz="2000" dirty="0">
                <a:hlinkClick r:id="rId3"/>
              </a:rPr>
              <a:t>– ourworldindata.org/child-mortality</a:t>
            </a:r>
            <a:r>
              <a:rPr lang="en-GB" sz="2000" dirty="0"/>
              <a:t/>
            </a:r>
            <a:br>
              <a:rPr lang="en-GB" sz="2000" dirty="0"/>
            </a:br>
            <a:r>
              <a:rPr lang="en-GB" sz="2000" dirty="0">
                <a:hlinkClick r:id="rId4"/>
              </a:rPr>
              <a:t>– ourworldindata.org/maternal-mortality</a:t>
            </a:r>
            <a:r>
              <a:rPr lang="en-GB" sz="2000" dirty="0"/>
              <a:t/>
            </a:r>
            <a:br>
              <a:rPr lang="en-GB" sz="2000" dirty="0"/>
            </a:br>
            <a:r>
              <a:rPr lang="en-GB" sz="2000" dirty="0">
                <a:hlinkClick r:id="rId5"/>
              </a:rPr>
              <a:t>– ourworldindata.org/causes-of-death</a:t>
            </a:r>
            <a:r>
              <a:rPr lang="en-GB" sz="2000" dirty="0"/>
              <a:t/>
            </a:r>
            <a:br>
              <a:rPr lang="en-GB" sz="2000" dirty="0"/>
            </a:br>
            <a:r>
              <a:rPr lang="en-GB" sz="2000" dirty="0">
                <a:hlinkClick r:id="rId6"/>
              </a:rPr>
              <a:t>– ourworldindata.org/burden-of-disease</a:t>
            </a:r>
            <a:r>
              <a:rPr lang="en-GB" sz="2000" dirty="0"/>
              <a:t/>
            </a:r>
            <a:br>
              <a:rPr lang="en-GB" sz="2000" dirty="0"/>
            </a:br>
            <a:r>
              <a:rPr lang="en-GB" sz="2000" dirty="0">
                <a:hlinkClick r:id="rId7"/>
              </a:rPr>
              <a:t>– ourworldindata.org/malaria</a:t>
            </a:r>
            <a:r>
              <a:rPr lang="en-GB" sz="2000" dirty="0"/>
              <a:t/>
            </a:r>
            <a:br>
              <a:rPr lang="en-GB" sz="2000" dirty="0"/>
            </a:br>
            <a:r>
              <a:rPr lang="en-GB" sz="2000" dirty="0">
                <a:hlinkClick r:id="rId8"/>
              </a:rPr>
              <a:t>– ourworldindata.org/health-meta</a:t>
            </a:r>
            <a:endParaRPr lang="en-GB" sz="2000" dirty="0"/>
          </a:p>
          <a:p>
            <a:pPr fontAlgn="base"/>
            <a:r>
              <a:rPr lang="en-GB" sz="2000" dirty="0"/>
              <a:t/>
            </a:r>
            <a:br>
              <a:rPr lang="en-GB" sz="2000" dirty="0"/>
            </a:br>
            <a:r>
              <a:rPr lang="en-GB" sz="2000" dirty="0"/>
              <a:t>Reading list and Teaching Notes for other topics: </a:t>
            </a:r>
            <a:br>
              <a:rPr lang="en-GB" sz="2000" dirty="0"/>
            </a:br>
            <a:r>
              <a:rPr lang="en-GB" sz="2000" dirty="0">
                <a:hlinkClick r:id="rId9"/>
              </a:rPr>
              <a:t>– ourworldindata.org/teaching</a:t>
            </a:r>
            <a:endParaRPr lang="en-GB" sz="2000" dirty="0"/>
          </a:p>
        </p:txBody>
      </p:sp>
    </p:spTree>
    <p:extLst>
      <p:ext uri="{BB962C8B-B14F-4D97-AF65-F5344CB8AC3E}">
        <p14:creationId xmlns:p14="http://schemas.microsoft.com/office/powerpoint/2010/main" val="16505826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1587260"/>
            <a:ext cx="11266099" cy="3648974"/>
          </a:xfrm>
        </p:spPr>
        <p:txBody>
          <a:bodyPr>
            <a:noAutofit/>
          </a:bodyPr>
          <a:lstStyle/>
          <a:p>
            <a:pPr marL="0" indent="0" algn="ctr" fontAlgn="base">
              <a:buNone/>
            </a:pPr>
            <a:r>
              <a:rPr lang="en-GB" sz="2000" b="1" i="1" dirty="0"/>
              <a:t>About the author:</a:t>
            </a:r>
            <a:r>
              <a:rPr lang="en-GB" sz="2000" dirty="0" smtClean="0"/>
              <a:t/>
            </a:r>
            <a:br>
              <a:rPr lang="en-GB" sz="2000" dirty="0" smtClean="0"/>
            </a:br>
            <a:r>
              <a:rPr lang="en-GB" sz="2000" i="1" dirty="0"/>
              <a:t>Esteban Ortiz-</a:t>
            </a:r>
            <a:r>
              <a:rPr lang="en-GB" sz="2000" i="1" dirty="0" err="1"/>
              <a:t>Ospina</a:t>
            </a:r>
            <a:r>
              <a:rPr lang="en-GB" sz="2000" i="1" dirty="0"/>
              <a:t> is an economist at the University of Oxford. </a:t>
            </a:r>
            <a:r>
              <a:rPr lang="en-GB" sz="2000" dirty="0" smtClean="0"/>
              <a:t/>
            </a:r>
            <a:br>
              <a:rPr lang="en-GB" sz="2000" dirty="0" smtClean="0"/>
            </a:br>
            <a:r>
              <a:rPr lang="en-GB" sz="2000" i="1" dirty="0"/>
              <a:t>He is a Senior Researcher at the Oxford </a:t>
            </a:r>
            <a:r>
              <a:rPr lang="en-GB" sz="2000" i="1" dirty="0" smtClean="0"/>
              <a:t>Martin </a:t>
            </a:r>
            <a:r>
              <a:rPr lang="en-GB" sz="2000" i="1" dirty="0"/>
              <a:t>Programme on Global </a:t>
            </a:r>
            <a:r>
              <a:rPr lang="en-GB" sz="2000" i="1" dirty="0" smtClean="0"/>
              <a:t>Development</a:t>
            </a:r>
            <a:r>
              <a:rPr lang="en-GB" sz="2000" i="1" dirty="0"/>
              <a:t>. </a:t>
            </a:r>
            <a:endParaRPr lang="en-GB" sz="2000" i="1" dirty="0" smtClean="0"/>
          </a:p>
          <a:p>
            <a:pPr marL="0" indent="0" algn="ctr" fontAlgn="base">
              <a:buNone/>
            </a:pPr>
            <a:endParaRPr lang="en-GB" sz="2000" i="1" dirty="0"/>
          </a:p>
          <a:p>
            <a:pPr marL="0" indent="0" algn="ctr" fontAlgn="base">
              <a:buNone/>
            </a:pPr>
            <a:r>
              <a:rPr lang="en-GB" sz="2000" b="1" i="1" dirty="0"/>
              <a:t>About Our World in Data:</a:t>
            </a:r>
            <a:r>
              <a:rPr lang="en-GB" sz="2000" dirty="0" smtClean="0"/>
              <a:t/>
            </a:r>
            <a:br>
              <a:rPr lang="en-GB" sz="2000" dirty="0" smtClean="0"/>
            </a:br>
            <a:r>
              <a:rPr lang="en-GB" sz="2000" i="1" dirty="0"/>
              <a:t>Our World in Data is an online publication that shows how living conditions are changing. The aim is to give a global overview and to show changes over the very long run, so that we can see where we are coming from, where we are today, </a:t>
            </a:r>
            <a:r>
              <a:rPr lang="en-GB" sz="2000" i="1" dirty="0" smtClean="0"/>
              <a:t>and </a:t>
            </a:r>
            <a:r>
              <a:rPr lang="en-GB" sz="2000" i="1" dirty="0"/>
              <a:t>what is possible for the future</a:t>
            </a:r>
            <a:r>
              <a:rPr lang="en-GB" sz="2000" i="1" dirty="0" smtClean="0"/>
              <a:t>.</a:t>
            </a:r>
          </a:p>
          <a:p>
            <a:pPr marL="0" indent="0" algn="ctr" fontAlgn="base">
              <a:buNone/>
            </a:pPr>
            <a:endParaRPr lang="en-GB" sz="2000" i="1" dirty="0"/>
          </a:p>
          <a:p>
            <a:pPr marL="0" indent="0" algn="ctr" fontAlgn="base">
              <a:buNone/>
            </a:pPr>
            <a:r>
              <a:rPr lang="en-GB" sz="2000" i="1" dirty="0">
                <a:hlinkClick r:id="rId2"/>
              </a:rPr>
              <a:t>www.ourworldindata.org/about</a:t>
            </a:r>
            <a:r>
              <a:rPr lang="en-GB" sz="2000" i="1" dirty="0"/>
              <a:t> | </a:t>
            </a:r>
            <a:r>
              <a:rPr lang="en-GB" sz="2000" i="1" dirty="0">
                <a:hlinkClick r:id="rId3"/>
              </a:rPr>
              <a:t>@</a:t>
            </a:r>
            <a:r>
              <a:rPr lang="en-GB" sz="2000" i="1" dirty="0" err="1">
                <a:hlinkClick r:id="rId3"/>
              </a:rPr>
              <a:t>eortizospina</a:t>
            </a:r>
            <a:endParaRPr lang="en-GB" sz="2000" dirty="0"/>
          </a:p>
        </p:txBody>
      </p:sp>
    </p:spTree>
    <p:extLst>
      <p:ext uri="{BB962C8B-B14F-4D97-AF65-F5344CB8AC3E}">
        <p14:creationId xmlns:p14="http://schemas.microsoft.com/office/powerpoint/2010/main" val="10463778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97017" y="1777041"/>
            <a:ext cx="3400245" cy="2872597"/>
          </a:xfrm>
        </p:spPr>
        <p:txBody>
          <a:bodyPr>
            <a:noAutofit/>
          </a:bodyPr>
          <a:lstStyle/>
          <a:p>
            <a:pPr marL="0" indent="0" fontAlgn="base">
              <a:buNone/>
            </a:pPr>
            <a:r>
              <a:rPr lang="en-GB" sz="1800" dirty="0" smtClean="0"/>
              <a:t>In low-income countries, the average number of years that a </a:t>
            </a:r>
            <a:r>
              <a:rPr lang="en-GB" sz="1800" dirty="0" err="1" smtClean="0"/>
              <a:t>newborn</a:t>
            </a:r>
            <a:r>
              <a:rPr lang="en-GB" sz="1800" dirty="0" smtClean="0"/>
              <a:t> infant can expect to live (under current mortality patterns) is much lower than in high-income countries. </a:t>
            </a:r>
            <a:br>
              <a:rPr lang="en-GB" sz="1800" dirty="0" smtClean="0"/>
            </a:br>
            <a:r>
              <a:rPr lang="en-GB" sz="1800" dirty="0" smtClean="0"/>
              <a:t/>
            </a:r>
            <a:br>
              <a:rPr lang="en-GB" sz="1800" dirty="0" smtClean="0"/>
            </a:br>
            <a:r>
              <a:rPr lang="en-GB" sz="1800" i="1" dirty="0" smtClean="0"/>
              <a:t>(Note: In the interactive version of this map you can use the slider at the bottom to show estimates for any year. And you can click on any country to plot a time series for that country.)</a:t>
            </a:r>
            <a:endParaRPr lang="en-GB"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688" y="438804"/>
            <a:ext cx="8433939" cy="5953369"/>
          </a:xfrm>
          <a:prstGeom prst="rect">
            <a:avLst/>
          </a:prstGeom>
        </p:spPr>
      </p:pic>
    </p:spTree>
    <p:extLst>
      <p:ext uri="{BB962C8B-B14F-4D97-AF65-F5344CB8AC3E}">
        <p14:creationId xmlns:p14="http://schemas.microsoft.com/office/powerpoint/2010/main" val="11210185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81562" y="2372265"/>
            <a:ext cx="3374365" cy="1604514"/>
          </a:xfrm>
        </p:spPr>
        <p:txBody>
          <a:bodyPr>
            <a:noAutofit/>
          </a:bodyPr>
          <a:lstStyle/>
          <a:p>
            <a:pPr marL="0" indent="0" fontAlgn="base">
              <a:buNone/>
            </a:pPr>
            <a:r>
              <a:rPr lang="en-GB" sz="1800" dirty="0"/>
              <a:t>Child mortality is higher: In many low-income countries, particularly in sub-Saharan Africa, a much larger share of children die before their fifth birthday.</a:t>
            </a:r>
            <a:endParaRPr lang="en-GB" sz="1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051" y="474453"/>
            <a:ext cx="8346775" cy="5891841"/>
          </a:xfrm>
          <a:prstGeom prst="rect">
            <a:avLst/>
          </a:prstGeom>
        </p:spPr>
      </p:pic>
    </p:spTree>
    <p:extLst>
      <p:ext uri="{BB962C8B-B14F-4D97-AF65-F5344CB8AC3E}">
        <p14:creationId xmlns:p14="http://schemas.microsoft.com/office/powerpoint/2010/main" val="2119047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4657" y="2329131"/>
            <a:ext cx="3382992" cy="2372265"/>
          </a:xfrm>
        </p:spPr>
        <p:txBody>
          <a:bodyPr>
            <a:normAutofit/>
          </a:bodyPr>
          <a:lstStyle/>
          <a:p>
            <a:pPr marL="0" indent="0" fontAlgn="base">
              <a:buNone/>
            </a:pPr>
            <a:r>
              <a:rPr lang="en-GB" sz="1800" dirty="0"/>
              <a:t>The burden of diseases is higher: If we </a:t>
            </a:r>
            <a:r>
              <a:rPr lang="en-GB" sz="1800" dirty="0" smtClean="0"/>
              <a:t>combined </a:t>
            </a:r>
            <a:r>
              <a:rPr lang="en-GB" sz="1800" dirty="0"/>
              <a:t>data on mortality and years lived with poor health due to disability and illness, we see again that people in low-income countries tend to have much worse health outcomes.</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826" y="504392"/>
            <a:ext cx="8108829" cy="5723879"/>
          </a:xfrm>
          <a:prstGeom prst="rect">
            <a:avLst/>
          </a:prstGeom>
        </p:spPr>
      </p:pic>
    </p:spTree>
    <p:extLst>
      <p:ext uri="{BB962C8B-B14F-4D97-AF65-F5344CB8AC3E}">
        <p14:creationId xmlns:p14="http://schemas.microsoft.com/office/powerpoint/2010/main" val="94927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67621" y="2674188"/>
            <a:ext cx="3598653" cy="1371601"/>
          </a:xfrm>
        </p:spPr>
        <p:txBody>
          <a:bodyPr>
            <a:normAutofit/>
          </a:bodyPr>
          <a:lstStyle/>
          <a:p>
            <a:pPr marL="0" indent="0" fontAlgn="base">
              <a:buNone/>
            </a:pPr>
            <a:r>
              <a:rPr lang="en-GB" sz="1800" dirty="0"/>
              <a:t>Hence, perhaps unsurprisingly, people in extreme poverty are more likely to report worse health status.</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705" y="576448"/>
            <a:ext cx="8155916" cy="5757117"/>
          </a:xfrm>
          <a:prstGeom prst="rect">
            <a:avLst/>
          </a:prstGeom>
        </p:spPr>
      </p:pic>
    </p:spTree>
    <p:extLst>
      <p:ext uri="{BB962C8B-B14F-4D97-AF65-F5344CB8AC3E}">
        <p14:creationId xmlns:p14="http://schemas.microsoft.com/office/powerpoint/2010/main" val="10246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Outline</a:t>
            </a:r>
            <a:endParaRPr lang="en-GB" dirty="0"/>
          </a:p>
        </p:txBody>
      </p:sp>
      <p:sp>
        <p:nvSpPr>
          <p:cNvPr id="3" name="Content Placeholder 2"/>
          <p:cNvSpPr>
            <a:spLocks noGrp="1"/>
          </p:cNvSpPr>
          <p:nvPr>
            <p:ph idx="1"/>
          </p:nvPr>
        </p:nvSpPr>
        <p:spPr/>
        <p:txBody>
          <a:bodyPr/>
          <a:lstStyle/>
          <a:p>
            <a:r>
              <a:rPr lang="en-GB" b="1" dirty="0" smtClean="0"/>
              <a:t> </a:t>
            </a:r>
            <a:r>
              <a:rPr lang="en-GB" dirty="0" smtClean="0">
                <a:solidFill>
                  <a:schemeClr val="bg1">
                    <a:lumMod val="85000"/>
                  </a:schemeClr>
                </a:solidFill>
              </a:rPr>
              <a:t>People in poor countries have much worse health than people in rich countries</a:t>
            </a:r>
            <a:endParaRPr lang="en-GB" dirty="0" smtClean="0">
              <a:solidFill>
                <a:schemeClr val="bg1">
                  <a:lumMod val="85000"/>
                </a:schemeClr>
              </a:solidFill>
            </a:endParaRPr>
          </a:p>
          <a:p>
            <a:r>
              <a:rPr lang="en-GB" b="1" dirty="0" smtClean="0"/>
              <a:t> </a:t>
            </a:r>
            <a:r>
              <a:rPr lang="en-GB" b="1" dirty="0" smtClean="0"/>
              <a:t>Progress in poor countries is within our reach</a:t>
            </a:r>
            <a:endParaRPr lang="en-GB" b="1" dirty="0" smtClean="0"/>
          </a:p>
          <a:p>
            <a:r>
              <a:rPr lang="en-GB" dirty="0" smtClean="0"/>
              <a:t> </a:t>
            </a:r>
            <a:r>
              <a:rPr lang="en-GB" dirty="0" smtClean="0">
                <a:solidFill>
                  <a:schemeClr val="bg1">
                    <a:lumMod val="85000"/>
                  </a:schemeClr>
                </a:solidFill>
              </a:rPr>
              <a:t>What does this mean in terms of policy?</a:t>
            </a:r>
            <a:endParaRPr lang="en-GB" dirty="0" smtClean="0">
              <a:solidFill>
                <a:schemeClr val="bg1">
                  <a:lumMod val="85000"/>
                </a:schemeClr>
              </a:solidFill>
            </a:endParaRPr>
          </a:p>
        </p:txBody>
      </p:sp>
    </p:spTree>
    <p:extLst>
      <p:ext uri="{BB962C8B-B14F-4D97-AF65-F5344CB8AC3E}">
        <p14:creationId xmlns:p14="http://schemas.microsoft.com/office/powerpoint/2010/main" val="1322516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smtClean="0"/>
              <a:t>We have already experienced progress</a:t>
            </a:r>
            <a:endParaRPr lang="en-GB" sz="2100" dirty="0"/>
          </a:p>
        </p:txBody>
      </p:sp>
    </p:spTree>
    <p:extLst>
      <p:ext uri="{BB962C8B-B14F-4D97-AF65-F5344CB8AC3E}">
        <p14:creationId xmlns:p14="http://schemas.microsoft.com/office/powerpoint/2010/main" val="13535642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35042" y="1535502"/>
            <a:ext cx="3262221" cy="3278038"/>
          </a:xfrm>
        </p:spPr>
        <p:txBody>
          <a:bodyPr>
            <a:normAutofit lnSpcReduction="10000"/>
          </a:bodyPr>
          <a:lstStyle/>
          <a:p>
            <a:pPr marL="0" indent="0" fontAlgn="base">
              <a:buNone/>
            </a:pPr>
            <a:r>
              <a:rPr lang="en-GB" sz="1800" dirty="0"/>
              <a:t>Child mortality has declined remarkably in all world regions. And since progress has been faster in the regions with the worst outcomes, we are also seeing convergence. </a:t>
            </a:r>
            <a:r>
              <a:rPr lang="en-GB" sz="1800" dirty="0" smtClean="0"/>
              <a:t/>
            </a:r>
            <a:br>
              <a:rPr lang="en-GB" sz="1800" dirty="0" smtClean="0"/>
            </a:br>
            <a:r>
              <a:rPr lang="en-GB" sz="1800" dirty="0" smtClean="0"/>
              <a:t/>
            </a:r>
            <a:br>
              <a:rPr lang="en-GB" sz="1800" dirty="0" smtClean="0"/>
            </a:br>
            <a:r>
              <a:rPr lang="en-GB" sz="1800" i="1" dirty="0"/>
              <a:t>(Note: In </a:t>
            </a:r>
            <a:r>
              <a:rPr lang="en-GB" sz="1800" i="1" dirty="0" smtClean="0"/>
              <a:t>the interactive version of this chart </a:t>
            </a:r>
            <a:r>
              <a:rPr lang="en-GB" sz="1800" i="1" dirty="0"/>
              <a:t>you can click on the option "Add country" to plot numbers for any country or world region. You can also select the "Map" tab to show levels for all countries. )</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84" y="439947"/>
            <a:ext cx="8407881" cy="5934975"/>
          </a:xfrm>
          <a:prstGeom prst="rect">
            <a:avLst/>
          </a:prstGeom>
        </p:spPr>
      </p:pic>
    </p:spTree>
    <p:extLst>
      <p:ext uri="{BB962C8B-B14F-4D97-AF65-F5344CB8AC3E}">
        <p14:creationId xmlns:p14="http://schemas.microsoft.com/office/powerpoint/2010/main" val="1338910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690</Words>
  <Application>Microsoft Office PowerPoint</Application>
  <PresentationFormat>Widescreen</PresentationFormat>
  <Paragraphs>48</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Outline</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Beltekian</dc:creator>
  <cp:lastModifiedBy>Diana Beltekian</cp:lastModifiedBy>
  <cp:revision>11</cp:revision>
  <dcterms:created xsi:type="dcterms:W3CDTF">2018-07-09T09:06:15Z</dcterms:created>
  <dcterms:modified xsi:type="dcterms:W3CDTF">2018-07-09T10:08:46Z</dcterms:modified>
</cp:coreProperties>
</file>